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"/>
  </p:notesMasterIdLst>
  <p:handoutMasterIdLst>
    <p:handoutMasterId r:id="rId5"/>
  </p:handoutMasterIdLst>
  <p:sldIdLst>
    <p:sldId id="261" r:id="rId3"/>
  </p:sldIdLst>
  <p:sldSz cx="28800425" cy="50399950"/>
  <p:notesSz cx="6858000" cy="9144000"/>
  <p:defaultTextStyle>
    <a:defPPr>
      <a:defRPr lang="ko-KR"/>
    </a:defPPr>
    <a:lvl1pPr marL="0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1pPr>
    <a:lvl2pPr marL="1935328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2pPr>
    <a:lvl3pPr marL="3870655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3pPr>
    <a:lvl4pPr marL="5805983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4pPr>
    <a:lvl5pPr marL="7741310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5pPr>
    <a:lvl6pPr marL="9676638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6pPr>
    <a:lvl7pPr marL="11611966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7pPr>
    <a:lvl8pPr marL="13547293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8pPr>
    <a:lvl9pPr marL="15482621" algn="l" defTabSz="3870655" rtl="0" eaLnBrk="1" latinLnBrk="1" hangingPunct="1">
      <a:defRPr sz="76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06" userDrawn="1">
          <p15:clr>
            <a:srgbClr val="A4A3A4"/>
          </p15:clr>
        </p15:guide>
        <p15:guide id="2" pos="9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CB"/>
    <a:srgbClr val="0D8F7E"/>
    <a:srgbClr val="8C8A29"/>
    <a:srgbClr val="0B53A4"/>
    <a:srgbClr val="E6E6E6"/>
    <a:srgbClr val="C17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8" autoAdjust="0"/>
    <p:restoredTop sz="94660"/>
  </p:normalViewPr>
  <p:slideViewPr>
    <p:cSldViewPr snapToGrid="0">
      <p:cViewPr>
        <p:scale>
          <a:sx n="33" d="100"/>
          <a:sy n="33" d="100"/>
        </p:scale>
        <p:origin x="1138" y="-6442"/>
      </p:cViewPr>
      <p:guideLst>
        <p:guide orient="horz" pos="15806"/>
        <p:guide pos="9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48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33B94-12B1-41CE-A539-B8D53C096F4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8784B-218B-4618-80A3-AAE91FB3CE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29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50502-1351-4F41-AF3A-D0D9DE1C0DAC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7938" y="1143000"/>
            <a:ext cx="1762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B0CF-9BF3-4220-A7FF-A14344B26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8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756D6-1267-4503-AB30-4A9CB94E7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9865" y="8248650"/>
            <a:ext cx="21600696" cy="17546638"/>
          </a:xfrm>
          <a:prstGeom prst="rect">
            <a:avLst/>
          </a:prstGeom>
        </p:spPr>
        <p:txBody>
          <a:bodyPr anchor="b"/>
          <a:lstStyle>
            <a:lvl1pPr algn="ctr">
              <a:defRPr sz="571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B68C84-047B-4BC1-9A67-5DD05FB21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865" y="26471563"/>
            <a:ext cx="21600696" cy="12168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86"/>
            </a:lvl1pPr>
            <a:lvl2pPr marL="435437" indent="0" algn="ctr">
              <a:buNone/>
              <a:defRPr sz="1905"/>
            </a:lvl2pPr>
            <a:lvl3pPr marL="870875" indent="0" algn="ctr">
              <a:buNone/>
              <a:defRPr sz="1714"/>
            </a:lvl3pPr>
            <a:lvl4pPr marL="1306312" indent="0" algn="ctr">
              <a:buNone/>
              <a:defRPr sz="1524"/>
            </a:lvl4pPr>
            <a:lvl5pPr marL="1741749" indent="0" algn="ctr">
              <a:buNone/>
              <a:defRPr sz="1524"/>
            </a:lvl5pPr>
            <a:lvl6pPr marL="2177186" indent="0" algn="ctr">
              <a:buNone/>
              <a:defRPr sz="1524"/>
            </a:lvl6pPr>
            <a:lvl7pPr marL="2612624" indent="0" algn="ctr">
              <a:buNone/>
              <a:defRPr sz="1524"/>
            </a:lvl7pPr>
            <a:lvl8pPr marL="3048061" indent="0" algn="ctr">
              <a:buNone/>
              <a:defRPr sz="1524"/>
            </a:lvl8pPr>
            <a:lvl9pPr marL="3483498" indent="0" algn="ctr">
              <a:buNone/>
              <a:defRPr sz="1524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2975C-5162-4005-AA0A-552CB297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698A-54A5-4E6E-B5BE-5CFC7F07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15634-0D1E-46FD-A1A0-3492264C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3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AD2D-FA99-471D-B11D-3C63EA28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606" y="2682875"/>
            <a:ext cx="24839214" cy="97424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540A9D-9435-4261-8D93-3039C5CAA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80606" y="13415963"/>
            <a:ext cx="24839214" cy="31978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67CF0-57F1-44CB-B606-87695B97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AE418-08BC-4357-B8CF-DB5133D3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6CD5F-520A-425F-8972-52CF5C80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D38115-30AD-4B60-97DF-070C29636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0610394" y="2682875"/>
            <a:ext cx="6209426" cy="4271168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BFE83-24C2-475D-A51D-6DA413F76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80606" y="2682875"/>
            <a:ext cx="18484644" cy="427116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A6C4F-C8AF-4970-A8CF-48149F3C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CEC6A-069F-42FE-915F-FB0BD2739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74DF4-6F94-4A29-804B-0E5576FE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49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8248329"/>
            <a:ext cx="24480361" cy="17546649"/>
          </a:xfrm>
        </p:spPr>
        <p:txBody>
          <a:bodyPr anchor="b"/>
          <a:lstStyle>
            <a:lvl1pPr algn="ctr">
              <a:defRPr sz="188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26471644"/>
            <a:ext cx="21600319" cy="12168318"/>
          </a:xfrm>
        </p:spPr>
        <p:txBody>
          <a:bodyPr/>
          <a:lstStyle>
            <a:lvl1pPr marL="0" indent="0" algn="ctr">
              <a:buNone/>
              <a:defRPr sz="7559"/>
            </a:lvl1pPr>
            <a:lvl2pPr marL="1440043" indent="0" algn="ctr">
              <a:buNone/>
              <a:defRPr sz="6299"/>
            </a:lvl2pPr>
            <a:lvl3pPr marL="2880086" indent="0" algn="ctr">
              <a:buNone/>
              <a:defRPr sz="5669"/>
            </a:lvl3pPr>
            <a:lvl4pPr marL="4320129" indent="0" algn="ctr">
              <a:buNone/>
              <a:defRPr sz="5040"/>
            </a:lvl4pPr>
            <a:lvl5pPr marL="5760171" indent="0" algn="ctr">
              <a:buNone/>
              <a:defRPr sz="5040"/>
            </a:lvl5pPr>
            <a:lvl6pPr marL="7200214" indent="0" algn="ctr">
              <a:buNone/>
              <a:defRPr sz="5040"/>
            </a:lvl6pPr>
            <a:lvl7pPr marL="8640257" indent="0" algn="ctr">
              <a:buNone/>
              <a:defRPr sz="5040"/>
            </a:lvl7pPr>
            <a:lvl8pPr marL="10080300" indent="0" algn="ctr">
              <a:buNone/>
              <a:defRPr sz="5040"/>
            </a:lvl8pPr>
            <a:lvl9pPr marL="11520343" indent="0" algn="ctr">
              <a:buNone/>
              <a:defRPr sz="50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04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12565002"/>
            <a:ext cx="24840367" cy="20964976"/>
          </a:xfrm>
        </p:spPr>
        <p:txBody>
          <a:bodyPr anchor="b"/>
          <a:lstStyle>
            <a:lvl1pPr>
              <a:defRPr sz="188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33728315"/>
            <a:ext cx="24840367" cy="1102498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/>
                </a:solidFill>
              </a:defRPr>
            </a:lvl1pPr>
            <a:lvl2pPr marL="1440043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2pPr>
            <a:lvl3pPr marL="288008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3pPr>
            <a:lvl4pPr marL="4320129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171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214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0257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03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0343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98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13416653"/>
            <a:ext cx="12240181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13416653"/>
            <a:ext cx="12240181" cy="3197830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3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2683342"/>
            <a:ext cx="24840367" cy="97416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12354992"/>
            <a:ext cx="12183928" cy="6054990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18409982"/>
            <a:ext cx="12183928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12354992"/>
            <a:ext cx="12243932" cy="6054990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40043" indent="0">
              <a:buNone/>
              <a:defRPr sz="6299" b="1"/>
            </a:lvl2pPr>
            <a:lvl3pPr marL="2880086" indent="0">
              <a:buNone/>
              <a:defRPr sz="5669" b="1"/>
            </a:lvl3pPr>
            <a:lvl4pPr marL="4320129" indent="0">
              <a:buNone/>
              <a:defRPr sz="5040" b="1"/>
            </a:lvl4pPr>
            <a:lvl5pPr marL="5760171" indent="0">
              <a:buNone/>
              <a:defRPr sz="5040" b="1"/>
            </a:lvl5pPr>
            <a:lvl6pPr marL="7200214" indent="0">
              <a:buNone/>
              <a:defRPr sz="5040" b="1"/>
            </a:lvl6pPr>
            <a:lvl7pPr marL="8640257" indent="0">
              <a:buNone/>
              <a:defRPr sz="5040" b="1"/>
            </a:lvl7pPr>
            <a:lvl8pPr marL="10080300" indent="0">
              <a:buNone/>
              <a:defRPr sz="5040" b="1"/>
            </a:lvl8pPr>
            <a:lvl9pPr marL="11520343" indent="0">
              <a:buNone/>
              <a:defRPr sz="50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18409982"/>
            <a:ext cx="12243932" cy="2707831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28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09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0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3359997"/>
            <a:ext cx="9288887" cy="11759988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7256671"/>
            <a:ext cx="14580215" cy="35816631"/>
          </a:xfrm>
        </p:spPr>
        <p:txBody>
          <a:bodyPr/>
          <a:lstStyle>
            <a:lvl1pPr>
              <a:defRPr sz="10079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5119985"/>
            <a:ext cx="9288887" cy="28011643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14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166FB-2051-49D7-A45F-29521A5B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606" y="2682875"/>
            <a:ext cx="24839214" cy="97424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25EAD-C314-44ED-8377-9D34028C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0606" y="13415963"/>
            <a:ext cx="24839214" cy="3197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4478E-EAA8-4799-BB20-E1CC30B5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E57D9E-CB31-4F59-9D1F-A01D5BB7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FB889A-4771-41BF-8CC4-1D57F72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184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3359997"/>
            <a:ext cx="9288887" cy="11759988"/>
          </a:xfrm>
        </p:spPr>
        <p:txBody>
          <a:bodyPr anchor="b"/>
          <a:lstStyle>
            <a:lvl1pPr>
              <a:defRPr sz="1007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7256671"/>
            <a:ext cx="14580215" cy="35816631"/>
          </a:xfrm>
        </p:spPr>
        <p:txBody>
          <a:bodyPr anchor="t"/>
          <a:lstStyle>
            <a:lvl1pPr marL="0" indent="0">
              <a:buNone/>
              <a:defRPr sz="10079"/>
            </a:lvl1pPr>
            <a:lvl2pPr marL="1440043" indent="0">
              <a:buNone/>
              <a:defRPr sz="8819"/>
            </a:lvl2pPr>
            <a:lvl3pPr marL="2880086" indent="0">
              <a:buNone/>
              <a:defRPr sz="7559"/>
            </a:lvl3pPr>
            <a:lvl4pPr marL="4320129" indent="0">
              <a:buNone/>
              <a:defRPr sz="6299"/>
            </a:lvl4pPr>
            <a:lvl5pPr marL="5760171" indent="0">
              <a:buNone/>
              <a:defRPr sz="6299"/>
            </a:lvl5pPr>
            <a:lvl6pPr marL="7200214" indent="0">
              <a:buNone/>
              <a:defRPr sz="6299"/>
            </a:lvl6pPr>
            <a:lvl7pPr marL="8640257" indent="0">
              <a:buNone/>
              <a:defRPr sz="6299"/>
            </a:lvl7pPr>
            <a:lvl8pPr marL="10080300" indent="0">
              <a:buNone/>
              <a:defRPr sz="6299"/>
            </a:lvl8pPr>
            <a:lvl9pPr marL="11520343" indent="0">
              <a:buNone/>
              <a:defRPr sz="629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15119985"/>
            <a:ext cx="9288887" cy="28011643"/>
          </a:xfrm>
        </p:spPr>
        <p:txBody>
          <a:bodyPr/>
          <a:lstStyle>
            <a:lvl1pPr marL="0" indent="0">
              <a:buNone/>
              <a:defRPr sz="5040"/>
            </a:lvl1pPr>
            <a:lvl2pPr marL="1440043" indent="0">
              <a:buNone/>
              <a:defRPr sz="4410"/>
            </a:lvl2pPr>
            <a:lvl3pPr marL="2880086" indent="0">
              <a:buNone/>
              <a:defRPr sz="3780"/>
            </a:lvl3pPr>
            <a:lvl4pPr marL="4320129" indent="0">
              <a:buNone/>
              <a:defRPr sz="3150"/>
            </a:lvl4pPr>
            <a:lvl5pPr marL="5760171" indent="0">
              <a:buNone/>
              <a:defRPr sz="3150"/>
            </a:lvl5pPr>
            <a:lvl6pPr marL="7200214" indent="0">
              <a:buNone/>
              <a:defRPr sz="3150"/>
            </a:lvl6pPr>
            <a:lvl7pPr marL="8640257" indent="0">
              <a:buNone/>
              <a:defRPr sz="3150"/>
            </a:lvl7pPr>
            <a:lvl8pPr marL="10080300" indent="0">
              <a:buNone/>
              <a:defRPr sz="3150"/>
            </a:lvl8pPr>
            <a:lvl9pPr marL="11520343" indent="0">
              <a:buNone/>
              <a:defRPr sz="31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83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88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2683331"/>
            <a:ext cx="6210092" cy="427116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2683331"/>
            <a:ext cx="18270270" cy="427116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6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138DB6B-6217-4592-B4E4-043921B578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3440" y="3086100"/>
            <a:ext cx="7311610" cy="9296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4572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ko-KR" altLang="en-US" dirty="0" err="1"/>
              <a:t>대표이미지를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삽입해주세요</a:t>
            </a:r>
          </a:p>
        </p:txBody>
      </p:sp>
    </p:spTree>
    <p:extLst>
      <p:ext uri="{BB962C8B-B14F-4D97-AF65-F5344CB8AC3E}">
        <p14:creationId xmlns:p14="http://schemas.microsoft.com/office/powerpoint/2010/main" val="1505367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12" b="-16298"/>
          <a:stretch/>
        </p:blipFill>
        <p:spPr>
          <a:xfrm>
            <a:off x="0" y="0"/>
            <a:ext cx="28800425" cy="2612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00672"/>
            <a:ext cx="28800425" cy="5299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9541"/>
            <a:ext cx="28800425" cy="52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2F4C9-488E-463E-8AB8-1DD5AD62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486" y="12565064"/>
            <a:ext cx="24839214" cy="20964525"/>
          </a:xfrm>
          <a:prstGeom prst="rect">
            <a:avLst/>
          </a:prstGeom>
        </p:spPr>
        <p:txBody>
          <a:bodyPr anchor="b"/>
          <a:lstStyle>
            <a:lvl1pPr>
              <a:defRPr sz="5714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226F50-FD58-429A-8249-9BA85207C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5486" y="33728025"/>
            <a:ext cx="24839214" cy="11025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86">
                <a:solidFill>
                  <a:schemeClr val="tx1">
                    <a:tint val="75000"/>
                  </a:schemeClr>
                </a:solidFill>
              </a:defRPr>
            </a:lvl1pPr>
            <a:lvl2pPr marL="435437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2pPr>
            <a:lvl3pPr marL="870875" indent="0">
              <a:buNone/>
              <a:defRPr sz="1714">
                <a:solidFill>
                  <a:schemeClr val="tx1">
                    <a:tint val="75000"/>
                  </a:schemeClr>
                </a:solidFill>
              </a:defRPr>
            </a:lvl3pPr>
            <a:lvl4pPr marL="1306312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4pPr>
            <a:lvl5pPr marL="1741749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5pPr>
            <a:lvl6pPr marL="2177186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6pPr>
            <a:lvl7pPr marL="2612624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7pPr>
            <a:lvl8pPr marL="3048061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8pPr>
            <a:lvl9pPr marL="3483498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A5D15-144D-4797-AB4D-E890D751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11BC7-9648-4E76-9698-8CE63AC3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DDAD5-E5A2-4ADD-9A0B-B9E6A89F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32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8BFA6-2B11-4B56-9DAA-00C562A6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606" y="2682875"/>
            <a:ext cx="24839214" cy="97424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2F6BD-7DF7-49D0-A476-039C43806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0606" y="13415963"/>
            <a:ext cx="12346279" cy="3197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8172F4-F227-4A17-9A7C-41D29E493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2029" y="13415963"/>
            <a:ext cx="12347791" cy="31978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89D76-F8E8-458F-A60D-3E0455FB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083E44-D5DD-4013-B200-7AE3F617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B32F83-6009-45C1-9ED1-1DC723B0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3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FFE5-4AAE-4368-B3D4-E332F605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30" y="2682875"/>
            <a:ext cx="24840725" cy="97424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C94C85-B455-4219-A58C-1BC83102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630" y="12355514"/>
            <a:ext cx="12184505" cy="60547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D897D2-9860-4381-9D27-2E5F8C9E1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3630" y="18410238"/>
            <a:ext cx="12184505" cy="270779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53A178-B782-4FD3-B9A9-610F62046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580886" y="12355514"/>
            <a:ext cx="12243469" cy="60547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56E907-BB2C-4B89-8659-B01098281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580886" y="18410238"/>
            <a:ext cx="12243469" cy="270779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C5F12F-40FD-4668-B949-F96A6AD5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7BF7BC-13B3-4780-A6F0-2EF2448D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2A9EA5-BB65-4F1B-8FC0-A4E8A007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1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89790-6ED3-4CD4-BCD4-E3228C3B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606" y="2682875"/>
            <a:ext cx="24839214" cy="974248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C718DF-2E7D-4DC4-965B-41E25338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B80C41-690D-4361-AED7-1B257972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EEEE35-0409-4797-9A08-10866FEF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4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91AE3F-761D-4D3A-8868-201B10CC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50AD6A-9E0E-496C-AB91-6D2DB621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AA90E-524C-4CF7-B7F5-23F127E4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1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4AF9E-E1DC-4BEE-ACBF-3411AB36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30" y="3360738"/>
            <a:ext cx="9289191" cy="11758612"/>
          </a:xfrm>
          <a:prstGeom prst="rect">
            <a:avLst/>
          </a:prstGeom>
        </p:spPr>
        <p:txBody>
          <a:bodyPr anchor="b"/>
          <a:lstStyle>
            <a:lvl1pPr>
              <a:defRPr sz="304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57BE0-21DF-48F8-A201-3565343FA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3469" y="7256464"/>
            <a:ext cx="14580886" cy="35817175"/>
          </a:xfrm>
          <a:prstGeom prst="rect">
            <a:avLst/>
          </a:prstGeom>
        </p:spPr>
        <p:txBody>
          <a:bodyPr/>
          <a:lstStyle>
            <a:lvl1pPr>
              <a:defRPr sz="3048"/>
            </a:lvl1pPr>
            <a:lvl2pPr>
              <a:defRPr sz="2667"/>
            </a:lvl2pPr>
            <a:lvl3pPr>
              <a:defRPr sz="22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F23BC-0106-4A1C-A548-87C80BFFB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83630" y="15119351"/>
            <a:ext cx="9289191" cy="28013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24"/>
            </a:lvl1pPr>
            <a:lvl2pPr marL="435437" indent="0">
              <a:buNone/>
              <a:defRPr sz="1333"/>
            </a:lvl2pPr>
            <a:lvl3pPr marL="870875" indent="0">
              <a:buNone/>
              <a:defRPr sz="1143"/>
            </a:lvl3pPr>
            <a:lvl4pPr marL="1306312" indent="0">
              <a:buNone/>
              <a:defRPr sz="952"/>
            </a:lvl4pPr>
            <a:lvl5pPr marL="1741749" indent="0">
              <a:buNone/>
              <a:defRPr sz="952"/>
            </a:lvl5pPr>
            <a:lvl6pPr marL="2177186" indent="0">
              <a:buNone/>
              <a:defRPr sz="952"/>
            </a:lvl6pPr>
            <a:lvl7pPr marL="2612624" indent="0">
              <a:buNone/>
              <a:defRPr sz="952"/>
            </a:lvl7pPr>
            <a:lvl8pPr marL="3048061" indent="0">
              <a:buNone/>
              <a:defRPr sz="952"/>
            </a:lvl8pPr>
            <a:lvl9pPr marL="3483498" indent="0">
              <a:buNone/>
              <a:defRPr sz="95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8CC8A6-67BA-44F6-A760-01821E81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3D82D0-7CF2-4859-BD07-9C3A671D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6BE23-2237-4002-8CED-F413A042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6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F88E4-3A65-4BFB-995B-9E8DF049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30" y="3360738"/>
            <a:ext cx="9289191" cy="11758612"/>
          </a:xfrm>
          <a:prstGeom prst="rect">
            <a:avLst/>
          </a:prstGeom>
        </p:spPr>
        <p:txBody>
          <a:bodyPr anchor="b"/>
          <a:lstStyle>
            <a:lvl1pPr>
              <a:defRPr sz="304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32CE87-4FD2-4EFA-BFEF-69C88437B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243469" y="7256464"/>
            <a:ext cx="14580886" cy="3581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48"/>
            </a:lvl1pPr>
            <a:lvl2pPr marL="435437" indent="0">
              <a:buNone/>
              <a:defRPr sz="2667"/>
            </a:lvl2pPr>
            <a:lvl3pPr marL="870875" indent="0">
              <a:buNone/>
              <a:defRPr sz="2286"/>
            </a:lvl3pPr>
            <a:lvl4pPr marL="1306312" indent="0">
              <a:buNone/>
              <a:defRPr sz="1905"/>
            </a:lvl4pPr>
            <a:lvl5pPr marL="1741749" indent="0">
              <a:buNone/>
              <a:defRPr sz="1905"/>
            </a:lvl5pPr>
            <a:lvl6pPr marL="2177186" indent="0">
              <a:buNone/>
              <a:defRPr sz="1905"/>
            </a:lvl6pPr>
            <a:lvl7pPr marL="2612624" indent="0">
              <a:buNone/>
              <a:defRPr sz="1905"/>
            </a:lvl7pPr>
            <a:lvl8pPr marL="3048061" indent="0">
              <a:buNone/>
              <a:defRPr sz="1905"/>
            </a:lvl8pPr>
            <a:lvl9pPr marL="3483498" indent="0">
              <a:buNone/>
              <a:defRPr sz="190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A82BB-C9DD-49CC-9910-C8B2936F0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83630" y="15119351"/>
            <a:ext cx="9289191" cy="28013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24"/>
            </a:lvl1pPr>
            <a:lvl2pPr marL="435437" indent="0">
              <a:buNone/>
              <a:defRPr sz="1333"/>
            </a:lvl2pPr>
            <a:lvl3pPr marL="870875" indent="0">
              <a:buNone/>
              <a:defRPr sz="1143"/>
            </a:lvl3pPr>
            <a:lvl4pPr marL="1306312" indent="0">
              <a:buNone/>
              <a:defRPr sz="952"/>
            </a:lvl4pPr>
            <a:lvl5pPr marL="1741749" indent="0">
              <a:buNone/>
              <a:defRPr sz="952"/>
            </a:lvl5pPr>
            <a:lvl6pPr marL="2177186" indent="0">
              <a:buNone/>
              <a:defRPr sz="952"/>
            </a:lvl6pPr>
            <a:lvl7pPr marL="2612624" indent="0">
              <a:buNone/>
              <a:defRPr sz="952"/>
            </a:lvl7pPr>
            <a:lvl8pPr marL="3048061" indent="0">
              <a:buNone/>
              <a:defRPr sz="952"/>
            </a:lvl8pPr>
            <a:lvl9pPr marL="3483498" indent="0">
              <a:buNone/>
              <a:defRPr sz="95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85F30-4F65-4441-8495-F7D778F2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0606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9172D17C-7055-4EA3-BD77-31686850E42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2E18EB-02DA-463A-931F-3DEF2159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0169" y="46713776"/>
            <a:ext cx="9720087" cy="26828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257156-2246-4AFF-ABE6-38B2B215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9762" y="46713776"/>
            <a:ext cx="6480058" cy="2682875"/>
          </a:xfrm>
          <a:prstGeom prst="rect">
            <a:avLst/>
          </a:prstGeom>
        </p:spPr>
        <p:txBody>
          <a:bodyPr/>
          <a:lstStyle/>
          <a:p>
            <a:fld id="{C4834BFD-C810-4A90-9C11-BE92C8CF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8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550DCBB4-A116-4D67-A793-BCA311CFFE4C}"/>
              </a:ext>
            </a:extLst>
          </p:cNvPr>
          <p:cNvSpPr txBox="1">
            <a:spLocks/>
          </p:cNvSpPr>
          <p:nvPr userDrawn="1"/>
        </p:nvSpPr>
        <p:spPr>
          <a:xfrm>
            <a:off x="2213440" y="1181100"/>
            <a:ext cx="7311610" cy="9296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572"/>
              <a:t>대표이미지를</a:t>
            </a:r>
            <a:r>
              <a:rPr lang="en-US" altLang="ko-KR" sz="4572"/>
              <a:t/>
            </a:r>
            <a:br>
              <a:rPr lang="en-US" altLang="ko-KR" sz="4572"/>
            </a:br>
            <a:r>
              <a:rPr lang="ko-KR" altLang="en-US" sz="4572"/>
              <a:t>삽입해주세요</a:t>
            </a:r>
            <a:endParaRPr lang="ko-KR" altLang="en-US" sz="4572" dirty="0"/>
          </a:p>
        </p:txBody>
      </p:sp>
    </p:spTree>
    <p:extLst>
      <p:ext uri="{BB962C8B-B14F-4D97-AF65-F5344CB8AC3E}">
        <p14:creationId xmlns:p14="http://schemas.microsoft.com/office/powerpoint/2010/main" val="247706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870875" rtl="0" eaLnBrk="1" latinLnBrk="1" hangingPunct="1">
        <a:lnSpc>
          <a:spcPct val="90000"/>
        </a:lnSpc>
        <a:spcBef>
          <a:spcPct val="0"/>
        </a:spcBef>
        <a:buNone/>
        <a:defRPr sz="4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7719" indent="-217719" algn="l" defTabSz="870875" rtl="0" eaLnBrk="1" latinLnBrk="1" hangingPunct="1">
        <a:lnSpc>
          <a:spcPct val="90000"/>
        </a:lnSpc>
        <a:spcBef>
          <a:spcPts val="952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53156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2286" kern="1200">
          <a:solidFill>
            <a:schemeClr val="tx1"/>
          </a:solidFill>
          <a:latin typeface="+mn-lt"/>
          <a:ea typeface="+mn-ea"/>
          <a:cs typeface="+mn-cs"/>
        </a:defRPr>
      </a:lvl2pPr>
      <a:lvl3pPr marL="1088593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24030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959468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394905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830342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265780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701217" indent="-217719" algn="l" defTabSz="870875" rtl="0" eaLnBrk="1" latinLnBrk="1" hangingPunct="1">
        <a:lnSpc>
          <a:spcPct val="90000"/>
        </a:lnSpc>
        <a:spcBef>
          <a:spcPts val="476"/>
        </a:spcBef>
        <a:buFont typeface="Arial" panose="020B0604020202020204" pitchFamily="34" charset="0"/>
        <a:buChar char="•"/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437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0875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6312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1749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7186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2624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48061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3498" algn="l" defTabSz="870875" rtl="0" eaLnBrk="1" latinLnBrk="1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2683342"/>
            <a:ext cx="24840367" cy="9741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13416653"/>
            <a:ext cx="24840367" cy="31978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46713298"/>
            <a:ext cx="6480096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481C-1520-4F78-B75F-68FB252E0C4A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46713298"/>
            <a:ext cx="9720143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46713298"/>
            <a:ext cx="6480096" cy="2683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0ED0B-81E1-4484-804A-0C88EAA2C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2880086" rtl="0" eaLnBrk="1" latinLnBrk="0" hangingPunct="1">
        <a:lnSpc>
          <a:spcPct val="90000"/>
        </a:lnSpc>
        <a:spcBef>
          <a:spcPct val="0"/>
        </a:spcBef>
        <a:buNone/>
        <a:defRPr sz="1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21" indent="-720021" algn="l" defTabSz="2880086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600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600107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40150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80193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20236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60278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800321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40364" indent="-720021" algn="l" defTabSz="288008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80086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20129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60171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200214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40257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80300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20343" algn="l" defTabSz="2880086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pn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91CA2780-71D6-40BD-B3FA-4FB10688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97" y="8284209"/>
            <a:ext cx="27210902" cy="172402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554AA36-7467-4FE0-8F59-0F0D87F3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3" y="17019358"/>
            <a:ext cx="27210902" cy="1724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3498" y="8299486"/>
            <a:ext cx="27193429" cy="8221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000" b="1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692728" y="37461013"/>
            <a:ext cx="16292174" cy="10970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01366" y="967146"/>
            <a:ext cx="21421110" cy="131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altLang="ko-KR" sz="8000" spc="-15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itchFamily="50" charset="-127"/>
              </a:rPr>
              <a:t>OCR </a:t>
            </a:r>
            <a:r>
              <a:rPr lang="ko-KR" altLang="en-US" sz="8000" spc="-15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itchFamily="50" charset="-127"/>
              </a:rPr>
              <a:t>문자인식 개선을 위한 </a:t>
            </a:r>
            <a:r>
              <a:rPr lang="ko-KR" altLang="en-US" sz="8000" spc="-15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itchFamily="50" charset="-127"/>
              </a:rPr>
              <a:t>키스톤</a:t>
            </a:r>
            <a:r>
              <a:rPr lang="ko-KR" altLang="en-US" sz="8000" spc="-15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itchFamily="50" charset="-127"/>
              </a:rPr>
              <a:t> 보정 처리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95882" y="3791060"/>
            <a:ext cx="200443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저 자 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임윤지</a:t>
            </a:r>
            <a:r>
              <a:rPr lang="en-US" altLang="ko-KR" sz="4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에다 </a:t>
            </a:r>
            <a:r>
              <a:rPr lang="ko-KR" altLang="en-US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카츠토시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황석형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김응희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, </a:t>
            </a:r>
            <a:r>
              <a:rPr lang="ko-KR" altLang="en-US" sz="4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김민경</a:t>
            </a:r>
            <a:endParaRPr lang="en-US" altLang="ko-KR" sz="40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소 </a:t>
            </a:r>
            <a:r>
              <a:rPr lang="ko-KR" altLang="en-US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속 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: </a:t>
            </a:r>
            <a:r>
              <a:rPr lang="ko-KR" altLang="en-US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선문대학교</a:t>
            </a:r>
            <a:r>
              <a:rPr lang="ko-KR" altLang="en-US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  글로벌소프트웨어학과</a:t>
            </a:r>
            <a:endParaRPr lang="en-US" altLang="ko-KR" sz="40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 Unicode MS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E-mail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: {yeinlim12, katsu97625, </a:t>
            </a:r>
            <a:r>
              <a:rPr lang="en-US" altLang="ko-KR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shwang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, </a:t>
            </a:r>
            <a:r>
              <a:rPr lang="en-US" altLang="ko-KR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ehkim</a:t>
            </a:r>
            <a:r>
              <a:rPr lang="en-US" altLang="ko-KR" sz="4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, </a:t>
            </a:r>
            <a:r>
              <a:rPr lang="en-US" altLang="ko-KR" sz="4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minkyoungkim</a:t>
            </a:r>
            <a:r>
              <a:rPr lang="en-US" altLang="ko-KR" sz="40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 Unicode MS" pitchFamily="50" charset="-127"/>
              </a:rPr>
              <a:t>} @sunmoon.ac.kr</a:t>
            </a:r>
            <a:endParaRPr lang="ko-KR" altLang="ko-KR" sz="4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 Unicode MS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465FBC-F048-4B44-87FE-820F51C3AC3E}"/>
              </a:ext>
            </a:extLst>
          </p:cNvPr>
          <p:cNvSpPr/>
          <p:nvPr/>
        </p:nvSpPr>
        <p:spPr>
          <a:xfrm>
            <a:off x="11746273" y="39187792"/>
            <a:ext cx="16268126" cy="98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000" b="1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연구의 차별성</a:t>
            </a:r>
            <a:endParaRPr lang="en-US" altLang="ko-KR" sz="300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OCR</a:t>
            </a: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을 활용하여 기존 전자 가계부 이용자들이 직접 수기로 일일이 입력하는 불편을 개선</a:t>
            </a:r>
            <a:endParaRPr lang="en-US" altLang="ko-KR" sz="251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 fontAlgn="base">
              <a:lnSpc>
                <a:spcPct val="200000"/>
              </a:lnSpc>
              <a:spcAft>
                <a:spcPts val="523"/>
              </a:spcAft>
              <a:buFont typeface="Wingdings" panose="05000000000000000000" pitchFamily="2" charset="2"/>
              <a:buChar char="Ø"/>
            </a:pP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문자의 인식률을 높이고자 </a:t>
            </a:r>
            <a:r>
              <a:rPr lang="en-US" altLang="ko-KR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OCR</a:t>
            </a: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에 기반한 </a:t>
            </a:r>
            <a:r>
              <a:rPr lang="ko-KR" altLang="en-US" sz="2510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키스톤</a:t>
            </a: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보정 처리 기술을   적용</a:t>
            </a:r>
            <a:endParaRPr lang="en-US" altLang="ko-KR" sz="2510" b="1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 fontAlgn="base">
              <a:lnSpc>
                <a:spcPct val="200000"/>
              </a:lnSpc>
              <a:spcAft>
                <a:spcPts val="523"/>
              </a:spcAft>
              <a:buFont typeface="Wingdings" panose="05000000000000000000" pitchFamily="2" charset="2"/>
              <a:buChar char="Ø"/>
            </a:pP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정확한 </a:t>
            </a:r>
            <a:r>
              <a:rPr lang="ko-KR" altLang="en-US" sz="2510" kern="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키스톤</a:t>
            </a: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보정 처리를 위해 </a:t>
            </a:r>
            <a:r>
              <a:rPr lang="ko-KR" altLang="en-US" sz="251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이진화 과정을 세분화 </a:t>
            </a:r>
            <a:r>
              <a:rPr lang="ko-KR" altLang="en-US" sz="2510" kern="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함</a:t>
            </a:r>
            <a:endParaRPr lang="en-US" altLang="ko-KR" sz="2510" kern="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 fontAlgn="base">
              <a:lnSpc>
                <a:spcPct val="200000"/>
              </a:lnSpc>
              <a:spcAft>
                <a:spcPts val="523"/>
              </a:spcAft>
              <a:buFont typeface="Wingdings" panose="05000000000000000000" pitchFamily="2" charset="2"/>
              <a:buChar char="Ø"/>
            </a:pPr>
            <a:r>
              <a:rPr lang="ko-KR" altLang="en-US" sz="2510" dirty="0" err="1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키스톤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보정을 통해 사용자가 영수증을 잘못 찍어도 영수증 텍스트를 정확하게 인식하는 결과를 얻음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  <a:cs typeface="Times New Roman" pitchFamily="18" charset="0"/>
            </a:endParaRPr>
          </a:p>
          <a:p>
            <a:pPr algn="just" fontAlgn="base">
              <a:lnSpc>
                <a:spcPct val="250000"/>
              </a:lnSpc>
              <a:spcAft>
                <a:spcPts val="523"/>
              </a:spcAft>
            </a:pPr>
            <a:r>
              <a:rPr lang="ko-KR" altLang="en-US" sz="30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향후계획</a:t>
            </a:r>
            <a:endParaRPr lang="en-US" altLang="ko-KR" sz="3000" b="1" dirty="0">
              <a:latin typeface="HY중고딕" panose="02030600000101010101" pitchFamily="18" charset="-127"/>
              <a:ea typeface="HY중고딕" panose="02030600000101010101" pitchFamily="18" charset="-127"/>
              <a:cs typeface="Times New Roman" pitchFamily="18" charset="0"/>
            </a:endParaRPr>
          </a:p>
          <a:p>
            <a:pPr marL="457200" indent="-457200" algn="just" fontAlgn="base">
              <a:lnSpc>
                <a:spcPct val="200000"/>
              </a:lnSpc>
              <a:spcAft>
                <a:spcPts val="523"/>
              </a:spcAft>
              <a:buFont typeface="Wingdings" panose="05000000000000000000" pitchFamily="2" charset="2"/>
              <a:buChar char="Ø"/>
            </a:pP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향후에는 상품명 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연동하여 영수증 상품의 인식률을 더욱더 높여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가계부를 수동으로 입력해야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 불편함을 한층 더 개선시키고자 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함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 fontAlgn="base">
              <a:lnSpc>
                <a:spcPct val="200000"/>
              </a:lnSpc>
              <a:spcAft>
                <a:spcPts val="523"/>
              </a:spcAft>
              <a:buFont typeface="Wingdings" panose="05000000000000000000" pitchFamily="2" charset="2"/>
              <a:buChar char="Ø"/>
            </a:pP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이용자가 증가하게 되면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더 많은 이용로그를 쌓게 되어 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데이터가 풍부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해짐으로써 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더 정확한 텍스트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제공할 수 있을 것이라고 기대</a:t>
            </a:r>
          </a:p>
          <a:p>
            <a:pPr marL="259067" indent="-259067" algn="just" fontAlgn="base">
              <a:lnSpc>
                <a:spcPts val="3348"/>
              </a:lnSpc>
              <a:spcAft>
                <a:spcPts val="523"/>
              </a:spcAft>
            </a:pPr>
            <a:endParaRPr lang="en-US" altLang="ko-KR" sz="2510" dirty="0"/>
          </a:p>
          <a:p>
            <a:pPr marL="259067" indent="-259067" algn="just" fontAlgn="base">
              <a:lnSpc>
                <a:spcPts val="3348"/>
              </a:lnSpc>
              <a:spcAft>
                <a:spcPts val="523"/>
              </a:spcAft>
            </a:pPr>
            <a:endParaRPr lang="ko-KR" altLang="en-US" sz="2510" dirty="0"/>
          </a:p>
        </p:txBody>
      </p:sp>
      <p:sp>
        <p:nvSpPr>
          <p:cNvPr id="13" name="TextBox 12"/>
          <p:cNvSpPr txBox="1"/>
          <p:nvPr/>
        </p:nvSpPr>
        <p:spPr>
          <a:xfrm>
            <a:off x="836155" y="8415348"/>
            <a:ext cx="27148747" cy="135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3498" y="37466304"/>
            <a:ext cx="10325429" cy="10970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4" name="Picture 6" descr="KakaoTalk_20191031_144607481">
            <a:extLst>
              <a:ext uri="{FF2B5EF4-FFF2-40B4-BE49-F238E27FC236}">
                <a16:creationId xmlns:a16="http://schemas.microsoft.com/office/drawing/2014/main" id="{C7785BE7-3466-41A2-BAE0-AC708915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50" y="40205692"/>
            <a:ext cx="5795544" cy="184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KakaoTalk_20191031_103925697_01">
            <a:extLst>
              <a:ext uri="{FF2B5EF4-FFF2-40B4-BE49-F238E27FC236}">
                <a16:creationId xmlns:a16="http://schemas.microsoft.com/office/drawing/2014/main" id="{BF3350ED-955A-44C6-9243-CEA2545B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78" y="39839111"/>
            <a:ext cx="3414578" cy="41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KakaoTalk_20191031_114419825_01">
            <a:extLst>
              <a:ext uri="{FF2B5EF4-FFF2-40B4-BE49-F238E27FC236}">
                <a16:creationId xmlns:a16="http://schemas.microsoft.com/office/drawing/2014/main" id="{5E102849-5B12-460E-9A41-2A0E76372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50" y="42667896"/>
            <a:ext cx="5795544" cy="72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KakaoTalk_20191107_202523031">
            <a:extLst>
              <a:ext uri="{FF2B5EF4-FFF2-40B4-BE49-F238E27FC236}">
                <a16:creationId xmlns:a16="http://schemas.microsoft.com/office/drawing/2014/main" id="{34BAFAEF-3023-461F-AB68-C3523E58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046" y="10726667"/>
            <a:ext cx="2456836" cy="438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KakaoTalk_20191107_203254613">
            <a:extLst>
              <a:ext uri="{FF2B5EF4-FFF2-40B4-BE49-F238E27FC236}">
                <a16:creationId xmlns:a16="http://schemas.microsoft.com/office/drawing/2014/main" id="{540BED6F-3C2B-4C2D-89CD-F198DDEC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20" y="10715631"/>
            <a:ext cx="2014171" cy="450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D56DC-55B8-4B3B-ACE9-E00DC73FD751}"/>
              </a:ext>
            </a:extLst>
          </p:cNvPr>
          <p:cNvSpPr txBox="1"/>
          <p:nvPr/>
        </p:nvSpPr>
        <p:spPr>
          <a:xfrm>
            <a:off x="1103278" y="45429728"/>
            <a:ext cx="9852607" cy="2274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51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키스톤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보정을 통해 사용자가 영수증을 잘못 찍어도 영수증 텍스트를 정확하게 인식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기존 연구의 정확도 보다 </a:t>
            </a:r>
            <a:r>
              <a:rPr lang="en-US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6.5% 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향상된 </a:t>
            </a:r>
            <a:r>
              <a:rPr lang="en-US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99%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정확도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얻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음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251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2E2A-9D4D-4E08-BB86-B5C8F19C9D05}"/>
              </a:ext>
            </a:extLst>
          </p:cNvPr>
          <p:cNvSpPr txBox="1"/>
          <p:nvPr/>
        </p:nvSpPr>
        <p:spPr>
          <a:xfrm>
            <a:off x="20524211" y="15445441"/>
            <a:ext cx="6508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기존의 연구결과와의 비교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ko-KR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왼쪽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기존의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OCR</a:t>
            </a:r>
            <a:r>
              <a:rPr lang="ko-KR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엔진 인식결과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오른쪽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기존의 연구결과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43825D-5059-44D6-ABEC-5EA0B6E6410E}"/>
              </a:ext>
            </a:extLst>
          </p:cNvPr>
          <p:cNvSpPr txBox="1"/>
          <p:nvPr/>
        </p:nvSpPr>
        <p:spPr>
          <a:xfrm>
            <a:off x="803497" y="44159672"/>
            <a:ext cx="103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[</a:t>
            </a:r>
            <a:r>
              <a:rPr lang="ko-KR" altLang="en-US" sz="2000" dirty="0"/>
              <a:t>그림</a:t>
            </a:r>
            <a:r>
              <a:rPr lang="en-US" altLang="ko-KR" sz="2000" dirty="0"/>
              <a:t>]</a:t>
            </a:r>
            <a:r>
              <a:rPr lang="ko-KR" altLang="en-US" sz="2000" dirty="0"/>
              <a:t> </a:t>
            </a:r>
            <a:r>
              <a:rPr lang="ko-KR" altLang="ko-KR" sz="2000" dirty="0"/>
              <a:t>이미지를 텍스트로 인식한 결과 화면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803498" y="17022346"/>
            <a:ext cx="27182433" cy="19999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F93BD7A9-7F28-4843-8A01-5652CD6F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692" y="19293519"/>
            <a:ext cx="9109950" cy="1641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8F3CBADD-D8BD-485F-AD1B-49E79D5BC6A6}"/>
              </a:ext>
            </a:extLst>
          </p:cNvPr>
          <p:cNvSpPr txBox="1">
            <a:spLocks/>
          </p:cNvSpPr>
          <p:nvPr/>
        </p:nvSpPr>
        <p:spPr bwMode="auto">
          <a:xfrm>
            <a:off x="10592848" y="20058346"/>
            <a:ext cx="7847047" cy="4073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w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w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w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w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w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defTabSz="1915425">
              <a:lnSpc>
                <a:spcPct val="200000"/>
              </a:lnSpc>
              <a:buClrTx/>
              <a:buSzPct val="76000"/>
              <a:buFont typeface="Arial" panose="020B0604020202020204" pitchFamily="34" charset="0"/>
              <a:buChar char="•"/>
              <a:defRPr/>
            </a:pP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시스템의 처리과정은 크게 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3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단계로 나뉜다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.</a:t>
            </a:r>
          </a:p>
          <a:p>
            <a:pPr algn="just" defTabSz="1915425">
              <a:lnSpc>
                <a:spcPct val="200000"/>
              </a:lnSpc>
              <a:buClrTx/>
              <a:buSzPct val="76000"/>
              <a:buFont typeface="Arial" panose="020B0604020202020204" pitchFamily="34" charset="0"/>
              <a:buChar char="•"/>
              <a:defRPr/>
            </a:pP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첫번째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, 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영수증 이미지를 인식</a:t>
            </a:r>
            <a:endParaRPr lang="en-US" altLang="ko-KR" sz="2511" dirty="0">
              <a:latin typeface="HY중고딕" panose="02030600000101010101" pitchFamily="18" charset="-127"/>
              <a:ea typeface="HY중고딕" panose="02030600000101010101" pitchFamily="18" charset="-127"/>
              <a:cs typeface="Times New Roman" pitchFamily="18" charset="0"/>
            </a:endParaRPr>
          </a:p>
          <a:p>
            <a:pPr algn="just" defTabSz="1915425">
              <a:lnSpc>
                <a:spcPct val="200000"/>
              </a:lnSpc>
              <a:buClrTx/>
              <a:buSzPct val="76000"/>
              <a:buFont typeface="Arial" panose="020B0604020202020204" pitchFamily="34" charset="0"/>
              <a:buChar char="•"/>
              <a:defRPr/>
            </a:pP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두번째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, </a:t>
            </a:r>
            <a:r>
              <a:rPr lang="ko-KR" altLang="en-US" sz="2511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키스톤</a:t>
            </a:r>
            <a:r>
              <a:rPr lang="ko-KR" altLang="en-US" sz="2511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보정을 위한 전처리과정 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및 </a:t>
            </a:r>
            <a:r>
              <a:rPr lang="ko-KR" altLang="en-US" sz="2511" dirty="0" err="1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키스톤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    보정처리 과정 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(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이미지 이진화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)</a:t>
            </a:r>
          </a:p>
          <a:p>
            <a:pPr algn="just" defTabSz="1915425">
              <a:lnSpc>
                <a:spcPct val="200000"/>
              </a:lnSpc>
              <a:buClrTx/>
              <a:buSzPct val="76000"/>
              <a:buFont typeface="Arial" panose="020B0604020202020204" pitchFamily="34" charset="0"/>
              <a:buChar char="•"/>
              <a:defRPr/>
            </a:pP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세번째</a:t>
            </a:r>
            <a:r>
              <a:rPr lang="en-US" altLang="ko-KR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, </a:t>
            </a:r>
            <a:r>
              <a:rPr lang="ko-KR" altLang="en-US" sz="251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텍스트 인식 및 추출과정 단계를 나타냄</a:t>
            </a:r>
            <a:endParaRPr lang="en-US" altLang="ko-KR" sz="2511" dirty="0">
              <a:latin typeface="HY중고딕" panose="02030600000101010101" pitchFamily="18" charset="-127"/>
              <a:ea typeface="HY중고딕" panose="02030600000101010101" pitchFamily="18" charset="-127"/>
              <a:cs typeface="Times New Roman" pitchFamily="18" charset="0"/>
            </a:endParaRPr>
          </a:p>
          <a:p>
            <a:pPr algn="just" defTabSz="1915425">
              <a:buSzPct val="76000"/>
              <a:defRPr/>
            </a:pPr>
            <a:endParaRPr lang="en-US" altLang="ko-KR" sz="2511" b="1" dirty="0">
              <a:latin typeface="Times New Roman" pitchFamily="18" charset="0"/>
              <a:ea typeface="Arial Unicode MS" pitchFamily="50" charset="-127"/>
              <a:cs typeface="Times New Roman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9707A5-51DA-4E3E-BF9E-B4794F388CCC}"/>
              </a:ext>
            </a:extLst>
          </p:cNvPr>
          <p:cNvSpPr/>
          <p:nvPr/>
        </p:nvSpPr>
        <p:spPr>
          <a:xfrm>
            <a:off x="10843220" y="34035077"/>
            <a:ext cx="7629332" cy="2319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51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키스톤</a:t>
            </a:r>
            <a:r>
              <a:rPr lang="ko-KR" altLang="en-US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 보정 처리 기술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이란 화면의 중심이 맞지 않을 때 화면의 모서리 부분을 강제적으로 이동시켜 원래의 형태인 사각형에 가깝도록 조정하는 기능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  <a:cs typeface="Times New Roman" pitchFamily="18" charset="0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E4CE40A8-25FB-45E0-BF82-D33AC8E15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287" y="31074976"/>
            <a:ext cx="7019495" cy="21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1D3B61F-1AEB-40CA-BD4F-BDE68B9B44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867" y="26543308"/>
            <a:ext cx="1696627" cy="33276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3EEEDF-326B-4E3C-8B85-6564735B63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134" y="26541495"/>
            <a:ext cx="2066084" cy="33276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30B9D9D-E445-4CED-9528-9B3ED0FEE9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9" y="30944437"/>
            <a:ext cx="8134706" cy="49755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665E07-9250-4B37-9315-38CE670ABA5C}"/>
              </a:ext>
            </a:extLst>
          </p:cNvPr>
          <p:cNvSpPr txBox="1"/>
          <p:nvPr/>
        </p:nvSpPr>
        <p:spPr>
          <a:xfrm>
            <a:off x="19034989" y="30064985"/>
            <a:ext cx="1921858" cy="478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영수증 사진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B81DF5-8687-4CFB-AB3C-55DD86504D63}"/>
              </a:ext>
            </a:extLst>
          </p:cNvPr>
          <p:cNvSpPr txBox="1"/>
          <p:nvPr/>
        </p:nvSpPr>
        <p:spPr>
          <a:xfrm>
            <a:off x="21360609" y="30078411"/>
            <a:ext cx="3007428" cy="86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1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키스톤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보정 처리 사진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E789D2-149C-4A22-93AD-427FA49849D1}"/>
              </a:ext>
            </a:extLst>
          </p:cNvPr>
          <p:cNvSpPr txBox="1"/>
          <p:nvPr/>
        </p:nvSpPr>
        <p:spPr>
          <a:xfrm>
            <a:off x="24867717" y="30076597"/>
            <a:ext cx="2274506" cy="86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텍스트 범위 지정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E2F426-88C6-4786-BBD2-908D2362F403}"/>
              </a:ext>
            </a:extLst>
          </p:cNvPr>
          <p:cNvSpPr txBox="1"/>
          <p:nvPr/>
        </p:nvSpPr>
        <p:spPr>
          <a:xfrm>
            <a:off x="18882406" y="2570560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동작과정</a:t>
            </a:r>
          </a:p>
        </p:txBody>
      </p:sp>
      <p:pic>
        <p:nvPicPr>
          <p:cNvPr id="36" name="그림 35" descr="사람, 여자, 사진, 의류이(가) 표시된 사진&#10;&#10;자동 생성된 설명">
            <a:extLst>
              <a:ext uri="{FF2B5EF4-FFF2-40B4-BE49-F238E27FC236}">
                <a16:creationId xmlns:a16="http://schemas.microsoft.com/office/drawing/2014/main" id="{B0AB571D-5A26-4FB8-A0D3-F35B626001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939" y="24574830"/>
            <a:ext cx="7084843" cy="2973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24C647-07FA-4FA5-8268-E0F7E4C49BFA}"/>
              </a:ext>
            </a:extLst>
          </p:cNvPr>
          <p:cNvSpPr txBox="1"/>
          <p:nvPr/>
        </p:nvSpPr>
        <p:spPr>
          <a:xfrm>
            <a:off x="10812045" y="28088823"/>
            <a:ext cx="7399753" cy="289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이미지 </a:t>
            </a:r>
            <a:r>
              <a:rPr lang="ko-KR" altLang="en-US" sz="2510" dirty="0" err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이진화</a:t>
            </a:r>
            <a:r>
              <a:rPr lang="ko-KR" altLang="en-US" sz="251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란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이미지의 픽셀 데이터 값을 단순하게 하나의 값인 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과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바꿔주는 작업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본 연구에서는 텍스트의 인식을 위해 이진화 과정에서  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Gray Scale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과정을 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Blue Scale</a:t>
            </a:r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바꿔 배경 제거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3498" y="17293482"/>
            <a:ext cx="27182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</a:rPr>
              <a:t>Method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D2DAE-D68B-4A18-96E3-B6D7959DB4F8}"/>
              </a:ext>
            </a:extLst>
          </p:cNvPr>
          <p:cNvSpPr txBox="1"/>
          <p:nvPr/>
        </p:nvSpPr>
        <p:spPr>
          <a:xfrm>
            <a:off x="22416077" y="35561703"/>
            <a:ext cx="1956245" cy="478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결과화면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33F488-3EE3-4B9E-88A4-3AA10E464631}"/>
              </a:ext>
            </a:extLst>
          </p:cNvPr>
          <p:cNvSpPr txBox="1"/>
          <p:nvPr/>
        </p:nvSpPr>
        <p:spPr>
          <a:xfrm>
            <a:off x="2728304" y="35945485"/>
            <a:ext cx="424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시스템 처리 과정 및 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F90B90-EFAA-45BB-91E4-68950BD427B9}"/>
              </a:ext>
            </a:extLst>
          </p:cNvPr>
          <p:cNvSpPr txBox="1"/>
          <p:nvPr/>
        </p:nvSpPr>
        <p:spPr>
          <a:xfrm>
            <a:off x="12919642" y="27691158"/>
            <a:ext cx="292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이미지 이진화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575531-9B15-4563-939C-4AF9DBCEC52C}"/>
              </a:ext>
            </a:extLst>
          </p:cNvPr>
          <p:cNvSpPr txBox="1"/>
          <p:nvPr/>
        </p:nvSpPr>
        <p:spPr>
          <a:xfrm>
            <a:off x="12801875" y="33485519"/>
            <a:ext cx="355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그림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키스톤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보정처리 기술</a:t>
            </a:r>
          </a:p>
        </p:txBody>
      </p:sp>
      <p:pic>
        <p:nvPicPr>
          <p:cNvPr id="50" name="Picture 6" descr="KakaoTalk_20191031_105955136_0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925" y="20077000"/>
            <a:ext cx="2214669" cy="1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KakaoTalk_20191031_102055467_0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166" y="20001088"/>
            <a:ext cx="2164282" cy="19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KakaoTalk_20191031_18553754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210" y="20001087"/>
            <a:ext cx="2192172" cy="192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KakaoTalk_20191031_105955136_0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9" y="22697615"/>
            <a:ext cx="2214671" cy="1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KakaoTalk_20191031_102055467_0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3697" y="22697615"/>
            <a:ext cx="2164282" cy="1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" descr="new_im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132" y="22697615"/>
            <a:ext cx="2197207" cy="18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>
            <a:cxnSpLocks/>
          </p:cNvCxnSpPr>
          <p:nvPr/>
        </p:nvCxnSpPr>
        <p:spPr>
          <a:xfrm>
            <a:off x="20097639" y="22045419"/>
            <a:ext cx="0" cy="469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</p:cNvCxnSpPr>
          <p:nvPr/>
        </p:nvCxnSpPr>
        <p:spPr>
          <a:xfrm>
            <a:off x="22899307" y="22038414"/>
            <a:ext cx="0" cy="469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25510663" y="22045419"/>
            <a:ext cx="0" cy="469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9A952C2E-C4E2-42F1-96D1-5E7CE0BB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6" y="37493071"/>
            <a:ext cx="10325429" cy="17240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9" y="26543309"/>
            <a:ext cx="1941316" cy="327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E9DFF-4D45-40AA-979A-24DAA55CF8E8}"/>
              </a:ext>
            </a:extLst>
          </p:cNvPr>
          <p:cNvSpPr txBox="1"/>
          <p:nvPr/>
        </p:nvSpPr>
        <p:spPr>
          <a:xfrm>
            <a:off x="20899868" y="24831696"/>
            <a:ext cx="399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smtClean="0"/>
              <a:t>그림</a:t>
            </a:r>
            <a:r>
              <a:rPr lang="en-US" altLang="ko-KR" sz="2000" dirty="0"/>
              <a:t>]</a:t>
            </a:r>
            <a:r>
              <a:rPr lang="ko-KR" altLang="en-US" sz="2000" dirty="0" err="1" smtClean="0"/>
              <a:t>키스톤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보정 처리 전후 사진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52A2D-4916-4E59-A1A5-AF5DCB9D5285}"/>
              </a:ext>
            </a:extLst>
          </p:cNvPr>
          <p:cNvSpPr txBox="1"/>
          <p:nvPr/>
        </p:nvSpPr>
        <p:spPr>
          <a:xfrm>
            <a:off x="1001486" y="10342890"/>
            <a:ext cx="17934571" cy="545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연구배경 </a:t>
            </a:r>
            <a:endParaRPr lang="en-US" altLang="ko-KR" sz="3000" b="1" dirty="0">
              <a:latin typeface="HY중고딕" panose="02030600000101010101" pitchFamily="18" charset="-127"/>
              <a:ea typeface="HY중고딕" panose="02030600000101010101" pitchFamily="18" charset="-127"/>
              <a:cs typeface="Times New Roman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서류 보관에 대한 중요성이 커짐에 따라 문서 전자화 시스템을 도입하고 있는 곳이 증가하고 있다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이러한 가운데 수작업 위주의 입력 저장 방식을 혁신하기 위한 기술로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OCR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 부상</a:t>
            </a:r>
            <a:endParaRPr lang="en-US" altLang="ko-KR" sz="251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itchFamily="18" charset="0"/>
              </a:rPr>
              <a:t>문제정의</a:t>
            </a:r>
            <a:endParaRPr lang="en-US" altLang="ko-KR" sz="3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OCR 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기술을 활용하여 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영수증 자동인식을 위한 연구가 진행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되어 왔으나</a:t>
            </a:r>
            <a:r>
              <a:rPr lang="en-US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인식한 텍스트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정확성</a:t>
            </a:r>
            <a:r>
              <a:rPr lang="ko-KR" altLang="ko-KR" sz="251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</a:t>
            </a:r>
            <a:r>
              <a:rPr lang="ko-KR" altLang="ko-KR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높지 않</a:t>
            </a:r>
            <a:r>
              <a:rPr lang="ko-KR" altLang="en-US" sz="251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음</a:t>
            </a:r>
            <a:endParaRPr lang="en-US" altLang="ko-KR" sz="2510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연구목표</a:t>
            </a:r>
            <a:endParaRPr lang="en-US" altLang="ko-KR" sz="3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10" kern="0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문자 인식을 개선하고자 함</a:t>
            </a:r>
            <a:endParaRPr lang="en-US" altLang="ko-KR" sz="2510" kern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10" kern="0" dirty="0">
                <a:latin typeface="HY중고딕" panose="02030600000101010101" pitchFamily="18" charset="-127"/>
                <a:ea typeface="HY중고딕" panose="02030600000101010101" pitchFamily="18" charset="-127"/>
              </a:rPr>
              <a:t>OCR</a:t>
            </a:r>
            <a:r>
              <a:rPr lang="ko-KR" altLang="en-US" sz="2510" kern="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활용하여 기존 전자 가계부 이용자들이 </a:t>
            </a:r>
            <a:r>
              <a:rPr lang="ko-KR" altLang="en-US" sz="251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직접 수기로 일일이 입력</a:t>
            </a:r>
            <a:r>
              <a:rPr lang="ko-KR" altLang="en-US" sz="2510" kern="0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</a:t>
            </a:r>
            <a:r>
              <a:rPr lang="ko-KR" altLang="en-US" sz="251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불편</a:t>
            </a:r>
            <a:r>
              <a:rPr lang="ko-KR" altLang="en-US" sz="2510" kern="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</a:t>
            </a:r>
            <a:r>
              <a:rPr lang="ko-KR" altLang="en-US" sz="2510" kern="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개선</a:t>
            </a:r>
            <a:r>
              <a:rPr lang="ko-KR" altLang="en-US" sz="2510" kern="0" dirty="0">
                <a:latin typeface="HY중고딕" panose="02030600000101010101" pitchFamily="18" charset="-127"/>
                <a:ea typeface="HY중고딕" panose="02030600000101010101" pitchFamily="18" charset="-127"/>
              </a:rPr>
              <a:t>하고자 함</a:t>
            </a:r>
            <a:endParaRPr lang="en-US" altLang="ko-KR" sz="2510" kern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251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D095E3B-568E-473C-95DF-F6F526C783ED}"/>
              </a:ext>
            </a:extLst>
          </p:cNvPr>
          <p:cNvCxnSpPr/>
          <p:nvPr/>
        </p:nvCxnSpPr>
        <p:spPr>
          <a:xfrm>
            <a:off x="17959254" y="13242469"/>
            <a:ext cx="256495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3498" y="37828178"/>
            <a:ext cx="10325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Result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90B63F0-83FE-434C-96F3-5B00A358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31" y="37463767"/>
            <a:ext cx="16333696" cy="17240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692728" y="37743981"/>
            <a:ext cx="16292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Arial Black" panose="020B0A04020102020204" pitchFamily="34" charset="0"/>
              </a:rPr>
              <a:t>Conclusion &amp; Future Work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70996" y="2569185"/>
            <a:ext cx="21421110" cy="131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altLang="ko-KR" sz="8000" spc="-15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itchFamily="50" charset="-127"/>
              </a:rPr>
              <a:t>………………………………………………………</a:t>
            </a:r>
            <a:endParaRPr lang="ko-KR" altLang="en-US" sz="8000" spc="-15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67229" y="48766718"/>
            <a:ext cx="137813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</a:rPr>
              <a:t>한국소프트웨어종합학술대회 </a:t>
            </a:r>
            <a:r>
              <a:rPr lang="en-US" altLang="ko-KR" sz="6600" dirty="0" smtClean="0">
                <a:solidFill>
                  <a:schemeClr val="bg1"/>
                </a:solidFill>
              </a:rPr>
              <a:t>2019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1366" y="1965418"/>
            <a:ext cx="21421110" cy="1213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ko-KR" altLang="ko-KR" sz="6600" dirty="0" err="1">
                <a:solidFill>
                  <a:srgbClr val="FFFF00"/>
                </a:solidFill>
              </a:rPr>
              <a:t>Automatic</a:t>
            </a:r>
            <a:r>
              <a:rPr lang="ko-KR" altLang="ko-KR" sz="6600" dirty="0">
                <a:solidFill>
                  <a:srgbClr val="FFFF00"/>
                </a:solidFill>
              </a:rPr>
              <a:t> </a:t>
            </a:r>
            <a:r>
              <a:rPr lang="ko-KR" altLang="ko-KR" sz="6600" dirty="0" err="1">
                <a:solidFill>
                  <a:srgbClr val="FFFF00"/>
                </a:solidFill>
              </a:rPr>
              <a:t>text</a:t>
            </a:r>
            <a:r>
              <a:rPr lang="ko-KR" altLang="ko-KR" sz="6600" dirty="0">
                <a:solidFill>
                  <a:srgbClr val="FFFF00"/>
                </a:solidFill>
              </a:rPr>
              <a:t> </a:t>
            </a:r>
            <a:r>
              <a:rPr lang="ko-KR" altLang="ko-KR" sz="6600" dirty="0" err="1">
                <a:solidFill>
                  <a:srgbClr val="FFFF00"/>
                </a:solidFill>
              </a:rPr>
              <a:t>recognition</a:t>
            </a:r>
            <a:r>
              <a:rPr lang="ko-KR" altLang="ko-KR" sz="6600" dirty="0">
                <a:solidFill>
                  <a:srgbClr val="FFFF00"/>
                </a:solidFill>
              </a:rPr>
              <a:t> </a:t>
            </a:r>
            <a:r>
              <a:rPr lang="ko-KR" altLang="ko-KR" sz="6600" dirty="0" err="1">
                <a:solidFill>
                  <a:srgbClr val="FFFF00"/>
                </a:solidFill>
              </a:rPr>
              <a:t>system</a:t>
            </a:r>
            <a:r>
              <a:rPr lang="ko-KR" altLang="ko-KR" sz="6600" dirty="0">
                <a:solidFill>
                  <a:srgbClr val="FFFF00"/>
                </a:solidFill>
              </a:rPr>
              <a:t> </a:t>
            </a:r>
            <a:r>
              <a:rPr lang="ko-KR" altLang="ko-KR" sz="6600" dirty="0" err="1">
                <a:solidFill>
                  <a:srgbClr val="FFFF00"/>
                </a:solidFill>
              </a:rPr>
              <a:t>based</a:t>
            </a:r>
            <a:r>
              <a:rPr lang="ko-KR" altLang="ko-KR" sz="6600" dirty="0">
                <a:solidFill>
                  <a:srgbClr val="FFFF00"/>
                </a:solidFill>
              </a:rPr>
              <a:t> </a:t>
            </a:r>
            <a:r>
              <a:rPr lang="ko-KR" altLang="ko-KR" sz="6600" dirty="0" err="1">
                <a:solidFill>
                  <a:srgbClr val="FFFF00"/>
                </a:solidFill>
              </a:rPr>
              <a:t>on</a:t>
            </a:r>
            <a:r>
              <a:rPr lang="ko-KR" altLang="ko-KR" sz="6600" dirty="0">
                <a:solidFill>
                  <a:srgbClr val="FFFF00"/>
                </a:solidFill>
              </a:rPr>
              <a:t> OCR</a:t>
            </a:r>
            <a:endParaRPr lang="ko-KR" altLang="en-US" sz="6600" spc="-15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8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4CB4A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Words>386</Words>
  <Application>Microsoft Office PowerPoint</Application>
  <PresentationFormat>사용자 지정</PresentationFormat>
  <Paragraphs>46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</vt:i4>
      </vt:variant>
    </vt:vector>
  </HeadingPairs>
  <TitlesOfParts>
    <vt:vector size="15" baseType="lpstr">
      <vt:lpstr>Aharoni</vt:lpstr>
      <vt:lpstr>Arial Unicode MS</vt:lpstr>
      <vt:lpstr>HY견고딕</vt:lpstr>
      <vt:lpstr>HY중고딕</vt:lpstr>
      <vt:lpstr>맑은 고딕</vt:lpstr>
      <vt:lpstr>휴먼모음T</vt:lpstr>
      <vt:lpstr>Arial</vt:lpstr>
      <vt:lpstr>Arial Black</vt:lpstr>
      <vt:lpstr>Calibri</vt:lpstr>
      <vt:lpstr>Calibri Light</vt:lpstr>
      <vt:lpstr>Times New Roman</vt:lpstr>
      <vt:lpstr>Wingdings</vt:lpstr>
      <vt:lpstr>디자인 사용자 지정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wiselyman</dc:creator>
  <cp:lastModifiedBy>Eda Katsutoshi</cp:lastModifiedBy>
  <cp:revision>97</cp:revision>
  <cp:lastPrinted>2019-11-08T02:19:16Z</cp:lastPrinted>
  <dcterms:created xsi:type="dcterms:W3CDTF">2017-07-25T08:45:25Z</dcterms:created>
  <dcterms:modified xsi:type="dcterms:W3CDTF">2019-12-09T02:38:26Z</dcterms:modified>
</cp:coreProperties>
</file>